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72" r:id="rId6"/>
    <p:sldId id="260" r:id="rId7"/>
    <p:sldId id="262" r:id="rId8"/>
    <p:sldId id="261" r:id="rId9"/>
    <p:sldId id="263" r:id="rId10"/>
    <p:sldId id="273" r:id="rId11"/>
    <p:sldId id="264" r:id="rId12"/>
    <p:sldId id="266" r:id="rId13"/>
    <p:sldId id="267" r:id="rId14"/>
    <p:sldId id="274" r:id="rId15"/>
    <p:sldId id="268" r:id="rId16"/>
    <p:sldId id="269" r:id="rId17"/>
    <p:sldId id="275"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68"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90022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19897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84806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54316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4141892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635605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DAF0F-A580-4C02-BE44-64AE2DD17A0C}"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612213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DDAF0F-A580-4C02-BE44-64AE2DD17A0C}" type="datetimeFigureOut">
              <a:rPr lang="en-US" smtClean="0"/>
              <a:t>2018-04-03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762752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DDAF0F-A580-4C02-BE44-64AE2DD17A0C}" type="datetimeFigureOut">
              <a:rPr lang="en-US" smtClean="0"/>
              <a:t>2018-04-03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156293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DAF0F-A580-4C02-BE44-64AE2DD17A0C}" type="datetimeFigureOut">
              <a:rPr lang="en-US" smtClean="0"/>
              <a:t>2018-04-03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595054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DAF0F-A580-4C02-BE44-64AE2DD17A0C}"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74890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742482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DAF0F-A580-4C02-BE44-64AE2DD17A0C}"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62238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295214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35305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DAF0F-A580-4C02-BE44-64AE2DD17A0C}"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149347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DAF0F-A580-4C02-BE44-64AE2DD17A0C}"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74336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DDAF0F-A580-4C02-BE44-64AE2DD17A0C}" type="datetimeFigureOut">
              <a:rPr lang="en-US" smtClean="0"/>
              <a:t>2018-04-03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343316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DDAF0F-A580-4C02-BE44-64AE2DD17A0C}" type="datetimeFigureOut">
              <a:rPr lang="en-US" smtClean="0"/>
              <a:t>2018-04-03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423119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DAF0F-A580-4C02-BE44-64AE2DD17A0C}" type="datetimeFigureOut">
              <a:rPr lang="en-US" smtClean="0"/>
              <a:t>2018-04-03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140487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DAF0F-A580-4C02-BE44-64AE2DD17A0C}"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91057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DAF0F-A580-4C02-BE44-64AE2DD17A0C}"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288BC-5322-4D2B-B6B5-ACDFC1B6EDB9}" type="slidenum">
              <a:rPr lang="en-US" smtClean="0"/>
              <a:t>‹#›</a:t>
            </a:fld>
            <a:endParaRPr lang="en-US"/>
          </a:p>
        </p:txBody>
      </p:sp>
    </p:spTree>
    <p:extLst>
      <p:ext uri="{BB962C8B-B14F-4D97-AF65-F5344CB8AC3E}">
        <p14:creationId xmlns:p14="http://schemas.microsoft.com/office/powerpoint/2010/main" val="24755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DAF0F-A580-4C02-BE44-64AE2DD17A0C}" type="datetimeFigureOut">
              <a:rPr lang="en-US" smtClean="0"/>
              <a:t>2018-04-03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288BC-5322-4D2B-B6B5-ACDFC1B6EDB9}" type="slidenum">
              <a:rPr lang="en-US" smtClean="0"/>
              <a:t>‹#›</a:t>
            </a:fld>
            <a:endParaRPr lang="en-US"/>
          </a:p>
        </p:txBody>
      </p:sp>
    </p:spTree>
    <p:extLst>
      <p:ext uri="{BB962C8B-B14F-4D97-AF65-F5344CB8AC3E}">
        <p14:creationId xmlns:p14="http://schemas.microsoft.com/office/powerpoint/2010/main" val="219685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DAF0F-A580-4C02-BE44-64AE2DD17A0C}" type="datetimeFigureOut">
              <a:rPr lang="en-US" smtClean="0"/>
              <a:t>2018-04-03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288BC-5322-4D2B-B6B5-ACDFC1B6EDB9}" type="slidenum">
              <a:rPr lang="en-US" smtClean="0"/>
              <a:t>‹#›</a:t>
            </a:fld>
            <a:endParaRPr lang="en-US"/>
          </a:p>
        </p:txBody>
      </p:sp>
    </p:spTree>
    <p:extLst>
      <p:ext uri="{BB962C8B-B14F-4D97-AF65-F5344CB8AC3E}">
        <p14:creationId xmlns:p14="http://schemas.microsoft.com/office/powerpoint/2010/main" val="2736740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a:solidFill>
                  <a:schemeClr val="accent5">
                    <a:lumMod val="75000"/>
                  </a:schemeClr>
                </a:solidFill>
              </a:rPr>
              <a:t>Approach to the Patient with Headache</a:t>
            </a:r>
          </a:p>
        </p:txBody>
      </p:sp>
      <p:sp>
        <p:nvSpPr>
          <p:cNvPr id="3" name="Subtitle 2"/>
          <p:cNvSpPr>
            <a:spLocks noGrp="1"/>
          </p:cNvSpPr>
          <p:nvPr>
            <p:ph type="subTitle" idx="1"/>
          </p:nvPr>
        </p:nvSpPr>
        <p:spPr>
          <a:xfrm>
            <a:off x="1524000" y="3602037"/>
            <a:ext cx="9144000" cy="2246969"/>
          </a:xfrm>
        </p:spPr>
        <p:txBody>
          <a:bodyPr>
            <a:normAutofit lnSpcReduction="10000"/>
          </a:bodyPr>
          <a:lstStyle/>
          <a:p>
            <a:r>
              <a:rPr lang="en-US" sz="4800" dirty="0" smtClean="0">
                <a:solidFill>
                  <a:schemeClr val="accent4">
                    <a:lumMod val="50000"/>
                  </a:schemeClr>
                </a:solidFill>
              </a:rPr>
              <a:t>Dr. Ahmed A. Salim</a:t>
            </a:r>
          </a:p>
          <a:p>
            <a:r>
              <a:rPr lang="en-US" sz="4800" dirty="0" smtClean="0">
                <a:solidFill>
                  <a:schemeClr val="accent4">
                    <a:lumMod val="50000"/>
                  </a:schemeClr>
                </a:solidFill>
              </a:rPr>
              <a:t>Lecturer and Neurologist </a:t>
            </a:r>
          </a:p>
          <a:p>
            <a:r>
              <a:rPr lang="en-US" sz="4800" dirty="0" smtClean="0">
                <a:solidFill>
                  <a:schemeClr val="accent4">
                    <a:lumMod val="50000"/>
                  </a:schemeClr>
                </a:solidFill>
              </a:rPr>
              <a:t>Basrah College of Medicine</a:t>
            </a:r>
          </a:p>
          <a:p>
            <a:endParaRPr lang="en-US" dirty="0"/>
          </a:p>
        </p:txBody>
      </p:sp>
    </p:spTree>
    <p:extLst>
      <p:ext uri="{BB962C8B-B14F-4D97-AF65-F5344CB8AC3E}">
        <p14:creationId xmlns:p14="http://schemas.microsoft.com/office/powerpoint/2010/main" val="3431421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7289"/>
          </a:xfrm>
        </p:spPr>
        <p:txBody>
          <a:bodyPr/>
          <a:lstStyle/>
          <a:p>
            <a:r>
              <a:rPr lang="en-US" dirty="0" smtClean="0">
                <a:solidFill>
                  <a:srgbClr val="7030A0"/>
                </a:solidFill>
              </a:rPr>
              <a:t>Migraine headache</a:t>
            </a:r>
            <a:endParaRPr lang="en-US" dirty="0">
              <a:solidFill>
                <a:srgbClr val="7030A0"/>
              </a:solidFill>
            </a:endParaRPr>
          </a:p>
        </p:txBody>
      </p:sp>
      <p:sp>
        <p:nvSpPr>
          <p:cNvPr id="3" name="Content Placeholder 2"/>
          <p:cNvSpPr>
            <a:spLocks noGrp="1"/>
          </p:cNvSpPr>
          <p:nvPr>
            <p:ph idx="1"/>
          </p:nvPr>
        </p:nvSpPr>
        <p:spPr>
          <a:xfrm>
            <a:off x="197069" y="1805151"/>
            <a:ext cx="11855669" cy="4903075"/>
          </a:xfrm>
        </p:spPr>
        <p:txBody>
          <a:bodyPr>
            <a:normAutofit fontScale="92500" lnSpcReduction="10000"/>
          </a:bodyPr>
          <a:lstStyle/>
          <a:p>
            <a:pPr marL="0" indent="0">
              <a:buNone/>
            </a:pPr>
            <a:r>
              <a:rPr lang="en-US" dirty="0" smtClean="0">
                <a:solidFill>
                  <a:schemeClr val="accent5">
                    <a:lumMod val="50000"/>
                  </a:schemeClr>
                </a:solidFill>
              </a:rPr>
              <a:t>A</a:t>
            </a:r>
            <a:r>
              <a:rPr lang="en-US" dirty="0">
                <a:solidFill>
                  <a:schemeClr val="accent5">
                    <a:lumMod val="50000"/>
                  </a:schemeClr>
                </a:solidFill>
              </a:rPr>
              <a:t>. At least five attacks fulfilling criteria B-D</a:t>
            </a:r>
          </a:p>
          <a:p>
            <a:pPr marL="0" indent="0">
              <a:buNone/>
            </a:pPr>
            <a:r>
              <a:rPr lang="en-US" dirty="0">
                <a:solidFill>
                  <a:schemeClr val="accent5">
                    <a:lumMod val="50000"/>
                  </a:schemeClr>
                </a:solidFill>
              </a:rPr>
              <a:t>B. Headache attacks lasting 4-72 hours (untreated or unsuccessfully treated)</a:t>
            </a:r>
          </a:p>
          <a:p>
            <a:pPr marL="0" indent="0">
              <a:buNone/>
            </a:pPr>
            <a:r>
              <a:rPr lang="en-US" dirty="0">
                <a:solidFill>
                  <a:schemeClr val="accent5">
                    <a:lumMod val="50000"/>
                  </a:schemeClr>
                </a:solidFill>
              </a:rPr>
              <a:t>C. Headache with at least two of the following four characteristics:</a:t>
            </a:r>
          </a:p>
          <a:p>
            <a:pPr marL="0" indent="0">
              <a:buNone/>
            </a:pPr>
            <a:r>
              <a:rPr lang="en-US" dirty="0" smtClean="0">
                <a:solidFill>
                  <a:schemeClr val="accent5">
                    <a:lumMod val="50000"/>
                  </a:schemeClr>
                </a:solidFill>
              </a:rPr>
              <a:t>     1</a:t>
            </a:r>
            <a:r>
              <a:rPr lang="en-US" dirty="0">
                <a:solidFill>
                  <a:schemeClr val="accent5">
                    <a:lumMod val="50000"/>
                  </a:schemeClr>
                </a:solidFill>
              </a:rPr>
              <a:t>. Unilateral location</a:t>
            </a:r>
          </a:p>
          <a:p>
            <a:pPr marL="0" indent="0">
              <a:buNone/>
            </a:pPr>
            <a:r>
              <a:rPr lang="en-US" dirty="0" smtClean="0">
                <a:solidFill>
                  <a:schemeClr val="accent5">
                    <a:lumMod val="50000"/>
                  </a:schemeClr>
                </a:solidFill>
              </a:rPr>
              <a:t>     2</a:t>
            </a:r>
            <a:r>
              <a:rPr lang="en-US" dirty="0">
                <a:solidFill>
                  <a:schemeClr val="accent5">
                    <a:lumMod val="50000"/>
                  </a:schemeClr>
                </a:solidFill>
              </a:rPr>
              <a:t>. Pulsating </a:t>
            </a:r>
            <a:r>
              <a:rPr lang="en-US" dirty="0" smtClean="0">
                <a:solidFill>
                  <a:schemeClr val="accent5">
                    <a:lumMod val="50000"/>
                  </a:schemeClr>
                </a:solidFill>
              </a:rPr>
              <a:t>quality</a:t>
            </a:r>
          </a:p>
          <a:p>
            <a:pPr marL="0" indent="0">
              <a:buNone/>
            </a:pPr>
            <a:r>
              <a:rPr lang="en-US" dirty="0">
                <a:solidFill>
                  <a:schemeClr val="accent5">
                    <a:lumMod val="50000"/>
                  </a:schemeClr>
                </a:solidFill>
              </a:rPr>
              <a:t> </a:t>
            </a:r>
            <a:r>
              <a:rPr lang="en-US" dirty="0" smtClean="0">
                <a:solidFill>
                  <a:schemeClr val="accent5">
                    <a:lumMod val="50000"/>
                  </a:schemeClr>
                </a:solidFill>
              </a:rPr>
              <a:t>    3</a:t>
            </a:r>
            <a:r>
              <a:rPr lang="en-US" dirty="0">
                <a:solidFill>
                  <a:schemeClr val="accent5">
                    <a:lumMod val="50000"/>
                  </a:schemeClr>
                </a:solidFill>
              </a:rPr>
              <a:t>. Moderate or severe pain intensity that inhibits or prohibits daily </a:t>
            </a:r>
            <a:r>
              <a:rPr lang="en-US" dirty="0" smtClean="0">
                <a:solidFill>
                  <a:schemeClr val="accent5">
                    <a:lumMod val="50000"/>
                  </a:schemeClr>
                </a:solidFill>
              </a:rPr>
              <a:t>activities</a:t>
            </a:r>
          </a:p>
          <a:p>
            <a:pPr marL="0" indent="0">
              <a:buNone/>
            </a:pPr>
            <a:r>
              <a:rPr lang="en-US" dirty="0">
                <a:solidFill>
                  <a:schemeClr val="accent5">
                    <a:lumMod val="50000"/>
                  </a:schemeClr>
                </a:solidFill>
              </a:rPr>
              <a:t> </a:t>
            </a:r>
            <a:r>
              <a:rPr lang="en-US" dirty="0" smtClean="0">
                <a:solidFill>
                  <a:schemeClr val="accent5">
                    <a:lumMod val="50000"/>
                  </a:schemeClr>
                </a:solidFill>
              </a:rPr>
              <a:t>    4</a:t>
            </a:r>
            <a:r>
              <a:rPr lang="en-US" dirty="0">
                <a:solidFill>
                  <a:schemeClr val="accent5">
                    <a:lumMod val="50000"/>
                  </a:schemeClr>
                </a:solidFill>
              </a:rPr>
              <a:t>. Aggravation by walking up or down stairs or similar routine physical activity</a:t>
            </a:r>
          </a:p>
          <a:p>
            <a:pPr marL="0" indent="0">
              <a:buNone/>
            </a:pPr>
            <a:r>
              <a:rPr lang="en-US" dirty="0">
                <a:solidFill>
                  <a:schemeClr val="accent5">
                    <a:lumMod val="50000"/>
                  </a:schemeClr>
                </a:solidFill>
              </a:rPr>
              <a:t>D. During headache, occurrence of at least one of following symptoms:</a:t>
            </a:r>
          </a:p>
          <a:p>
            <a:pPr marL="0" indent="0">
              <a:buNone/>
            </a:pPr>
            <a:r>
              <a:rPr lang="en-US" dirty="0" smtClean="0">
                <a:solidFill>
                  <a:schemeClr val="accent5">
                    <a:lumMod val="50000"/>
                  </a:schemeClr>
                </a:solidFill>
              </a:rPr>
              <a:t>     1</a:t>
            </a:r>
            <a:r>
              <a:rPr lang="en-US" dirty="0">
                <a:solidFill>
                  <a:schemeClr val="accent5">
                    <a:lumMod val="50000"/>
                  </a:schemeClr>
                </a:solidFill>
              </a:rPr>
              <a:t>. Nausea/vomiting</a:t>
            </a:r>
          </a:p>
          <a:p>
            <a:pPr marL="0" indent="0">
              <a:buNone/>
            </a:pPr>
            <a:r>
              <a:rPr lang="en-US" dirty="0" smtClean="0">
                <a:solidFill>
                  <a:schemeClr val="accent5">
                    <a:lumMod val="50000"/>
                  </a:schemeClr>
                </a:solidFill>
              </a:rPr>
              <a:t>     2</a:t>
            </a:r>
            <a:r>
              <a:rPr lang="en-US" dirty="0">
                <a:solidFill>
                  <a:schemeClr val="accent5">
                    <a:lumMod val="50000"/>
                  </a:schemeClr>
                </a:solidFill>
              </a:rPr>
              <a:t>. Photophobia/</a:t>
            </a:r>
            <a:r>
              <a:rPr lang="en-US" dirty="0" err="1">
                <a:solidFill>
                  <a:schemeClr val="accent5">
                    <a:lumMod val="50000"/>
                  </a:schemeClr>
                </a:solidFill>
              </a:rPr>
              <a:t>phonophobia</a:t>
            </a:r>
            <a:endParaRPr lang="en-US" dirty="0">
              <a:solidFill>
                <a:schemeClr val="accent5">
                  <a:lumMod val="50000"/>
                </a:schemeClr>
              </a:solidFill>
            </a:endParaRPr>
          </a:p>
          <a:p>
            <a:pPr marL="0" indent="0">
              <a:buNone/>
            </a:pPr>
            <a:r>
              <a:rPr lang="en-US" dirty="0">
                <a:solidFill>
                  <a:schemeClr val="accent5">
                    <a:lumMod val="50000"/>
                  </a:schemeClr>
                </a:solidFill>
              </a:rPr>
              <a:t>E. Not better accounted for by another ICHD-3 diagnosis</a:t>
            </a:r>
          </a:p>
        </p:txBody>
      </p:sp>
      <p:sp>
        <p:nvSpPr>
          <p:cNvPr id="4" name="TextBox 3"/>
          <p:cNvSpPr txBox="1"/>
          <p:nvPr/>
        </p:nvSpPr>
        <p:spPr>
          <a:xfrm>
            <a:off x="3685189" y="1182414"/>
            <a:ext cx="4879427" cy="584775"/>
          </a:xfrm>
          <a:prstGeom prst="rect">
            <a:avLst/>
          </a:prstGeom>
          <a:noFill/>
        </p:spPr>
        <p:txBody>
          <a:bodyPr wrap="square" rtlCol="0">
            <a:spAutoFit/>
          </a:bodyPr>
          <a:lstStyle/>
          <a:p>
            <a:r>
              <a:rPr lang="en-US" sz="3200" dirty="0" smtClean="0">
                <a:solidFill>
                  <a:srgbClr val="7030A0"/>
                </a:solidFill>
              </a:rPr>
              <a:t>Migraine headache criteria</a:t>
            </a:r>
            <a:endParaRPr lang="en-US" sz="3200" dirty="0">
              <a:solidFill>
                <a:srgbClr val="7030A0"/>
              </a:solidFill>
            </a:endParaRPr>
          </a:p>
        </p:txBody>
      </p:sp>
    </p:spTree>
    <p:extLst>
      <p:ext uri="{BB962C8B-B14F-4D97-AF65-F5344CB8AC3E}">
        <p14:creationId xmlns:p14="http://schemas.microsoft.com/office/powerpoint/2010/main" val="904065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Migraine aura</a:t>
            </a:r>
            <a:endParaRPr lang="en-US" dirty="0">
              <a:solidFill>
                <a:srgbClr val="7030A0"/>
              </a:solidFill>
            </a:endParaRPr>
          </a:p>
        </p:txBody>
      </p:sp>
      <p:sp>
        <p:nvSpPr>
          <p:cNvPr id="3" name="Content Placeholder 2"/>
          <p:cNvSpPr>
            <a:spLocks noGrp="1"/>
          </p:cNvSpPr>
          <p:nvPr>
            <p:ph idx="1"/>
          </p:nvPr>
        </p:nvSpPr>
        <p:spPr/>
        <p:txBody>
          <a:bodyPr/>
          <a:lstStyle/>
          <a:p>
            <a:r>
              <a:rPr lang="en-US" dirty="0">
                <a:solidFill>
                  <a:schemeClr val="accent5">
                    <a:lumMod val="50000"/>
                  </a:schemeClr>
                </a:solidFill>
              </a:rPr>
              <a:t>The aura of migraine is present in as many as 30% of migraine episodes and may precede, </a:t>
            </a:r>
            <a:r>
              <a:rPr lang="en-US" dirty="0" smtClean="0">
                <a:solidFill>
                  <a:schemeClr val="accent5">
                    <a:lumMod val="50000"/>
                  </a:schemeClr>
                </a:solidFill>
              </a:rPr>
              <a:t>occur concurrently </a:t>
            </a:r>
            <a:r>
              <a:rPr lang="en-US" dirty="0">
                <a:solidFill>
                  <a:schemeClr val="accent5">
                    <a:lumMod val="50000"/>
                  </a:schemeClr>
                </a:solidFill>
              </a:rPr>
              <a:t>with, or occur outside the context of a headache attack. </a:t>
            </a:r>
          </a:p>
          <a:p>
            <a:r>
              <a:rPr lang="en-US" dirty="0" smtClean="0">
                <a:solidFill>
                  <a:schemeClr val="accent5">
                    <a:lumMod val="50000"/>
                  </a:schemeClr>
                </a:solidFill>
              </a:rPr>
              <a:t>Aura </a:t>
            </a:r>
            <a:r>
              <a:rPr lang="en-US" dirty="0">
                <a:solidFill>
                  <a:schemeClr val="accent5">
                    <a:lumMod val="50000"/>
                  </a:schemeClr>
                </a:solidFill>
              </a:rPr>
              <a:t>symptoms generally develop gradually and </a:t>
            </a:r>
            <a:r>
              <a:rPr lang="en-US" dirty="0" smtClean="0">
                <a:solidFill>
                  <a:schemeClr val="accent5">
                    <a:lumMod val="50000"/>
                  </a:schemeClr>
                </a:solidFill>
              </a:rPr>
              <a:t>last between </a:t>
            </a:r>
            <a:r>
              <a:rPr lang="en-US" dirty="0">
                <a:solidFill>
                  <a:schemeClr val="accent5">
                    <a:lumMod val="50000"/>
                  </a:schemeClr>
                </a:solidFill>
              </a:rPr>
              <a:t>5 and 60 minutes. </a:t>
            </a:r>
            <a:endParaRPr lang="en-US" dirty="0" smtClean="0">
              <a:solidFill>
                <a:schemeClr val="accent5">
                  <a:lumMod val="50000"/>
                </a:schemeClr>
              </a:solidFill>
            </a:endParaRPr>
          </a:p>
          <a:p>
            <a:r>
              <a:rPr lang="en-US" dirty="0" smtClean="0">
                <a:solidFill>
                  <a:schemeClr val="accent5">
                    <a:lumMod val="50000"/>
                  </a:schemeClr>
                </a:solidFill>
              </a:rPr>
              <a:t>Both </a:t>
            </a:r>
            <a:r>
              <a:rPr lang="en-US" dirty="0">
                <a:solidFill>
                  <a:schemeClr val="accent5">
                    <a:lumMod val="50000"/>
                  </a:schemeClr>
                </a:solidFill>
              </a:rPr>
              <a:t>positive (visual lights, </a:t>
            </a:r>
            <a:r>
              <a:rPr lang="en-US" dirty="0" err="1">
                <a:solidFill>
                  <a:schemeClr val="accent5">
                    <a:lumMod val="50000"/>
                  </a:schemeClr>
                </a:solidFill>
              </a:rPr>
              <a:t>paresthesias</a:t>
            </a:r>
            <a:r>
              <a:rPr lang="en-US" dirty="0">
                <a:solidFill>
                  <a:schemeClr val="accent5">
                    <a:lumMod val="50000"/>
                  </a:schemeClr>
                </a:solidFill>
              </a:rPr>
              <a:t>) and negative (visual loss, </a:t>
            </a:r>
            <a:r>
              <a:rPr lang="en-US" dirty="0" smtClean="0">
                <a:solidFill>
                  <a:schemeClr val="accent5">
                    <a:lumMod val="50000"/>
                  </a:schemeClr>
                </a:solidFill>
              </a:rPr>
              <a:t>numbness) symptoms </a:t>
            </a:r>
            <a:r>
              <a:rPr lang="en-US" dirty="0">
                <a:solidFill>
                  <a:schemeClr val="accent5">
                    <a:lumMod val="50000"/>
                  </a:schemeClr>
                </a:solidFill>
              </a:rPr>
              <a:t>are typically described.</a:t>
            </a:r>
          </a:p>
        </p:txBody>
      </p:sp>
    </p:spTree>
    <p:extLst>
      <p:ext uri="{BB962C8B-B14F-4D97-AF65-F5344CB8AC3E}">
        <p14:creationId xmlns:p14="http://schemas.microsoft.com/office/powerpoint/2010/main" val="209995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Tension-Type Headache</a:t>
            </a:r>
          </a:p>
        </p:txBody>
      </p:sp>
      <p:sp>
        <p:nvSpPr>
          <p:cNvPr id="3" name="Content Placeholder 2"/>
          <p:cNvSpPr>
            <a:spLocks noGrp="1"/>
          </p:cNvSpPr>
          <p:nvPr>
            <p:ph idx="1"/>
          </p:nvPr>
        </p:nvSpPr>
        <p:spPr/>
        <p:txBody>
          <a:bodyPr>
            <a:normAutofit/>
          </a:bodyPr>
          <a:lstStyle/>
          <a:p>
            <a:r>
              <a:rPr lang="en-US" dirty="0">
                <a:solidFill>
                  <a:schemeClr val="accent5">
                    <a:lumMod val="50000"/>
                  </a:schemeClr>
                </a:solidFill>
              </a:rPr>
              <a:t>Tension-type headache is the most prevalent primary headache disorder. </a:t>
            </a:r>
            <a:endParaRPr lang="en-US" dirty="0" smtClean="0">
              <a:solidFill>
                <a:schemeClr val="accent5">
                  <a:lumMod val="50000"/>
                </a:schemeClr>
              </a:solidFill>
            </a:endParaRPr>
          </a:p>
          <a:p>
            <a:r>
              <a:rPr lang="en-US" dirty="0" smtClean="0">
                <a:solidFill>
                  <a:schemeClr val="accent5">
                    <a:lumMod val="50000"/>
                  </a:schemeClr>
                </a:solidFill>
              </a:rPr>
              <a:t>Despite </a:t>
            </a:r>
            <a:r>
              <a:rPr lang="en-US" dirty="0">
                <a:solidFill>
                  <a:schemeClr val="accent5">
                    <a:lumMod val="50000"/>
                  </a:schemeClr>
                </a:solidFill>
              </a:rPr>
              <a:t>its common </a:t>
            </a:r>
            <a:r>
              <a:rPr lang="en-US" dirty="0" smtClean="0">
                <a:solidFill>
                  <a:schemeClr val="accent5">
                    <a:lumMod val="50000"/>
                  </a:schemeClr>
                </a:solidFill>
              </a:rPr>
              <a:t>occurrence, tension-type </a:t>
            </a:r>
            <a:r>
              <a:rPr lang="en-US" dirty="0">
                <a:solidFill>
                  <a:schemeClr val="accent5">
                    <a:lumMod val="50000"/>
                  </a:schemeClr>
                </a:solidFill>
              </a:rPr>
              <a:t>headache is an uncommon reason for medical consultation. </a:t>
            </a:r>
            <a:endParaRPr lang="en-US" dirty="0" smtClean="0">
              <a:solidFill>
                <a:schemeClr val="accent5">
                  <a:lumMod val="50000"/>
                </a:schemeClr>
              </a:solidFill>
            </a:endParaRPr>
          </a:p>
        </p:txBody>
      </p:sp>
    </p:spTree>
    <p:extLst>
      <p:ext uri="{BB962C8B-B14F-4D97-AF65-F5344CB8AC3E}">
        <p14:creationId xmlns:p14="http://schemas.microsoft.com/office/powerpoint/2010/main" val="3746243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accent5">
                    <a:lumMod val="50000"/>
                  </a:schemeClr>
                </a:solidFill>
              </a:rPr>
              <a:t>The clinical classification identifies tension-type headache largely by the absence of disabling features . </a:t>
            </a:r>
          </a:p>
          <a:p>
            <a:r>
              <a:rPr lang="en-US" dirty="0">
                <a:solidFill>
                  <a:schemeClr val="accent5">
                    <a:lumMod val="50000"/>
                  </a:schemeClr>
                </a:solidFill>
              </a:rPr>
              <a:t>By definition, pain is never severe, nausea is absent (or possibly mild, with the chronic form), and photophobia and </a:t>
            </a:r>
            <a:r>
              <a:rPr lang="en-US" dirty="0" err="1">
                <a:solidFill>
                  <a:schemeClr val="accent5">
                    <a:lumMod val="50000"/>
                  </a:schemeClr>
                </a:solidFill>
              </a:rPr>
              <a:t>phonophobia</a:t>
            </a:r>
            <a:r>
              <a:rPr lang="en-US" dirty="0">
                <a:solidFill>
                  <a:schemeClr val="accent5">
                    <a:lumMod val="50000"/>
                  </a:schemeClr>
                </a:solidFill>
              </a:rPr>
              <a:t> are never present together. </a:t>
            </a:r>
          </a:p>
          <a:p>
            <a:r>
              <a:rPr lang="en-US" dirty="0">
                <a:solidFill>
                  <a:schemeClr val="accent5">
                    <a:lumMod val="50000"/>
                  </a:schemeClr>
                </a:solidFill>
              </a:rPr>
              <a:t>Neurologic and autonomic features are lacking. </a:t>
            </a:r>
            <a:endParaRPr lang="en-US" dirty="0" smtClean="0">
              <a:solidFill>
                <a:schemeClr val="accent5">
                  <a:lumMod val="50000"/>
                </a:schemeClr>
              </a:solidFill>
            </a:endParaRPr>
          </a:p>
          <a:p>
            <a:r>
              <a:rPr lang="en-US" dirty="0" smtClean="0">
                <a:solidFill>
                  <a:schemeClr val="accent5">
                    <a:lumMod val="50000"/>
                  </a:schemeClr>
                </a:solidFill>
              </a:rPr>
              <a:t>Basically</a:t>
            </a:r>
            <a:r>
              <a:rPr lang="en-US" dirty="0">
                <a:solidFill>
                  <a:schemeClr val="accent5">
                    <a:lumMod val="50000"/>
                  </a:schemeClr>
                </a:solidFill>
              </a:rPr>
              <a:t>, tension-type headache is defined by the absence of migraine</a:t>
            </a:r>
          </a:p>
          <a:p>
            <a:endParaRPr lang="en-US" dirty="0"/>
          </a:p>
        </p:txBody>
      </p:sp>
    </p:spTree>
    <p:extLst>
      <p:ext uri="{BB962C8B-B14F-4D97-AF65-F5344CB8AC3E}">
        <p14:creationId xmlns:p14="http://schemas.microsoft.com/office/powerpoint/2010/main" val="261739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Tension Headache criteria</a:t>
            </a:r>
            <a:endParaRPr lang="en-US"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chemeClr val="accent5">
                    <a:lumMod val="50000"/>
                  </a:schemeClr>
                </a:solidFill>
              </a:rPr>
              <a:t>A. At least 10 attacks fulfilling criteria B-D</a:t>
            </a:r>
          </a:p>
          <a:p>
            <a:pPr marL="0" indent="0">
              <a:buNone/>
            </a:pPr>
            <a:r>
              <a:rPr lang="en-US" dirty="0">
                <a:solidFill>
                  <a:schemeClr val="accent5">
                    <a:lumMod val="50000"/>
                  </a:schemeClr>
                </a:solidFill>
              </a:rPr>
              <a:t>B. Headache attacks (untreated or unsuccessfully treated) lasting from 30 minutes to 7 days</a:t>
            </a:r>
          </a:p>
          <a:p>
            <a:pPr marL="0" indent="0">
              <a:buNone/>
            </a:pPr>
            <a:r>
              <a:rPr lang="en-US" dirty="0">
                <a:solidFill>
                  <a:schemeClr val="accent5">
                    <a:lumMod val="50000"/>
                  </a:schemeClr>
                </a:solidFill>
              </a:rPr>
              <a:t>C. Headache with at least two of the following four characteristics:</a:t>
            </a:r>
          </a:p>
          <a:p>
            <a:pPr marL="0" indent="0">
              <a:buNone/>
            </a:pPr>
            <a:r>
              <a:rPr lang="en-US" dirty="0" smtClean="0">
                <a:solidFill>
                  <a:schemeClr val="accent5">
                    <a:lumMod val="50000"/>
                  </a:schemeClr>
                </a:solidFill>
              </a:rPr>
              <a:t>    1</a:t>
            </a:r>
            <a:r>
              <a:rPr lang="en-US" dirty="0">
                <a:solidFill>
                  <a:schemeClr val="accent5">
                    <a:lumMod val="50000"/>
                  </a:schemeClr>
                </a:solidFill>
              </a:rPr>
              <a:t>. Bilateral </a:t>
            </a:r>
            <a:r>
              <a:rPr lang="en-US" dirty="0" smtClean="0">
                <a:solidFill>
                  <a:schemeClr val="accent5">
                    <a:lumMod val="50000"/>
                  </a:schemeClr>
                </a:solidFill>
              </a:rPr>
              <a:t>location</a:t>
            </a:r>
          </a:p>
          <a:p>
            <a:pPr marL="0" indent="0">
              <a:buNone/>
            </a:pPr>
            <a:r>
              <a:rPr lang="en-US" dirty="0">
                <a:solidFill>
                  <a:schemeClr val="accent5">
                    <a:lumMod val="50000"/>
                  </a:schemeClr>
                </a:solidFill>
              </a:rPr>
              <a:t> </a:t>
            </a:r>
            <a:r>
              <a:rPr lang="en-US" dirty="0" smtClean="0">
                <a:solidFill>
                  <a:schemeClr val="accent5">
                    <a:lumMod val="50000"/>
                  </a:schemeClr>
                </a:solidFill>
              </a:rPr>
              <a:t>   2</a:t>
            </a:r>
            <a:r>
              <a:rPr lang="en-US" dirty="0">
                <a:solidFill>
                  <a:schemeClr val="accent5">
                    <a:lumMod val="50000"/>
                  </a:schemeClr>
                </a:solidFill>
              </a:rPr>
              <a:t>. Pressing/tightening (</a:t>
            </a:r>
            <a:r>
              <a:rPr lang="en-US" dirty="0" err="1">
                <a:solidFill>
                  <a:schemeClr val="accent5">
                    <a:lumMod val="50000"/>
                  </a:schemeClr>
                </a:solidFill>
              </a:rPr>
              <a:t>nonpulsating</a:t>
            </a:r>
            <a:r>
              <a:rPr lang="en-US" dirty="0">
                <a:solidFill>
                  <a:schemeClr val="accent5">
                    <a:lumMod val="50000"/>
                  </a:schemeClr>
                </a:solidFill>
              </a:rPr>
              <a:t>) quality</a:t>
            </a:r>
          </a:p>
          <a:p>
            <a:pPr marL="0" indent="0">
              <a:buNone/>
            </a:pPr>
            <a:r>
              <a:rPr lang="en-US" dirty="0" smtClean="0">
                <a:solidFill>
                  <a:schemeClr val="accent5">
                    <a:lumMod val="50000"/>
                  </a:schemeClr>
                </a:solidFill>
              </a:rPr>
              <a:t>    3</a:t>
            </a:r>
            <a:r>
              <a:rPr lang="en-US" dirty="0">
                <a:solidFill>
                  <a:schemeClr val="accent5">
                    <a:lumMod val="50000"/>
                  </a:schemeClr>
                </a:solidFill>
              </a:rPr>
              <a:t>. Mild or moderate </a:t>
            </a:r>
            <a:r>
              <a:rPr lang="en-US" dirty="0" smtClean="0">
                <a:solidFill>
                  <a:schemeClr val="accent5">
                    <a:lumMod val="50000"/>
                  </a:schemeClr>
                </a:solidFill>
              </a:rPr>
              <a:t>intensity</a:t>
            </a:r>
          </a:p>
          <a:p>
            <a:pPr marL="0" indent="0">
              <a:buNone/>
            </a:pPr>
            <a:r>
              <a:rPr lang="en-US" dirty="0">
                <a:solidFill>
                  <a:schemeClr val="accent5">
                    <a:lumMod val="50000"/>
                  </a:schemeClr>
                </a:solidFill>
              </a:rPr>
              <a:t> </a:t>
            </a:r>
            <a:r>
              <a:rPr lang="en-US" dirty="0" smtClean="0">
                <a:solidFill>
                  <a:schemeClr val="accent5">
                    <a:lumMod val="50000"/>
                  </a:schemeClr>
                </a:solidFill>
              </a:rPr>
              <a:t>   4</a:t>
            </a:r>
            <a:r>
              <a:rPr lang="en-US" dirty="0">
                <a:solidFill>
                  <a:schemeClr val="accent5">
                    <a:lumMod val="50000"/>
                  </a:schemeClr>
                </a:solidFill>
              </a:rPr>
              <a:t>. Not aggravated by walking or climbing stairs or similar routine physical activity</a:t>
            </a:r>
          </a:p>
          <a:p>
            <a:pPr marL="0" indent="0">
              <a:buNone/>
            </a:pPr>
            <a:r>
              <a:rPr lang="en-US" dirty="0">
                <a:solidFill>
                  <a:schemeClr val="accent5">
                    <a:lumMod val="50000"/>
                  </a:schemeClr>
                </a:solidFill>
              </a:rPr>
              <a:t>D. Headache characterized by both of the following:</a:t>
            </a:r>
          </a:p>
          <a:p>
            <a:pPr marL="0" indent="0">
              <a:buNone/>
            </a:pPr>
            <a:r>
              <a:rPr lang="en-US" dirty="0" smtClean="0">
                <a:solidFill>
                  <a:schemeClr val="accent5">
                    <a:lumMod val="50000"/>
                  </a:schemeClr>
                </a:solidFill>
              </a:rPr>
              <a:t>    1</a:t>
            </a:r>
            <a:r>
              <a:rPr lang="en-US" dirty="0">
                <a:solidFill>
                  <a:schemeClr val="accent5">
                    <a:lumMod val="50000"/>
                  </a:schemeClr>
                </a:solidFill>
              </a:rPr>
              <a:t>. No nausea/vomiting</a:t>
            </a:r>
          </a:p>
          <a:p>
            <a:pPr marL="0" indent="0">
              <a:buNone/>
            </a:pPr>
            <a:r>
              <a:rPr lang="en-US" dirty="0" smtClean="0">
                <a:solidFill>
                  <a:schemeClr val="accent5">
                    <a:lumMod val="50000"/>
                  </a:schemeClr>
                </a:solidFill>
              </a:rPr>
              <a:t>    2</a:t>
            </a:r>
            <a:r>
              <a:rPr lang="en-US" dirty="0">
                <a:solidFill>
                  <a:schemeClr val="accent5">
                    <a:lumMod val="50000"/>
                  </a:schemeClr>
                </a:solidFill>
              </a:rPr>
              <a:t>. No more than one episode of photophobia or </a:t>
            </a:r>
            <a:r>
              <a:rPr lang="en-US" dirty="0" err="1">
                <a:solidFill>
                  <a:schemeClr val="accent5">
                    <a:lumMod val="50000"/>
                  </a:schemeClr>
                </a:solidFill>
              </a:rPr>
              <a:t>phonophobia</a:t>
            </a:r>
            <a:endParaRPr lang="en-US" dirty="0">
              <a:solidFill>
                <a:schemeClr val="accent5">
                  <a:lumMod val="50000"/>
                </a:schemeClr>
              </a:solidFill>
            </a:endParaRPr>
          </a:p>
          <a:p>
            <a:pPr marL="0" indent="0">
              <a:buNone/>
            </a:pPr>
            <a:r>
              <a:rPr lang="en-US" dirty="0">
                <a:solidFill>
                  <a:schemeClr val="accent5">
                    <a:lumMod val="50000"/>
                  </a:schemeClr>
                </a:solidFill>
              </a:rPr>
              <a:t>E. Not better accounted for by another ICHD-3 diagnosis</a:t>
            </a:r>
          </a:p>
        </p:txBody>
      </p:sp>
    </p:spTree>
    <p:extLst>
      <p:ext uri="{BB962C8B-B14F-4D97-AF65-F5344CB8AC3E}">
        <p14:creationId xmlns:p14="http://schemas.microsoft.com/office/powerpoint/2010/main" val="76111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Cluster Headache</a:t>
            </a:r>
          </a:p>
        </p:txBody>
      </p:sp>
      <p:sp>
        <p:nvSpPr>
          <p:cNvPr id="3" name="Content Placeholder 2"/>
          <p:cNvSpPr>
            <a:spLocks noGrp="1"/>
          </p:cNvSpPr>
          <p:nvPr>
            <p:ph idx="1"/>
          </p:nvPr>
        </p:nvSpPr>
        <p:spPr/>
        <p:txBody>
          <a:bodyPr>
            <a:normAutofit/>
          </a:bodyPr>
          <a:lstStyle/>
          <a:p>
            <a:r>
              <a:rPr lang="en-US" dirty="0">
                <a:solidFill>
                  <a:schemeClr val="accent5">
                    <a:lumMod val="50000"/>
                  </a:schemeClr>
                </a:solidFill>
              </a:rPr>
              <a:t>Cluster headache is considered the most severe of the primary headache syndromes and is the </a:t>
            </a:r>
            <a:r>
              <a:rPr lang="en-US" dirty="0" smtClean="0">
                <a:solidFill>
                  <a:schemeClr val="accent5">
                    <a:lumMod val="50000"/>
                  </a:schemeClr>
                </a:solidFill>
              </a:rPr>
              <a:t>most common </a:t>
            </a:r>
            <a:r>
              <a:rPr lang="en-US" dirty="0">
                <a:solidFill>
                  <a:schemeClr val="accent5">
                    <a:lumMod val="50000"/>
                  </a:schemeClr>
                </a:solidFill>
              </a:rPr>
              <a:t>of the headaches classified as trigeminal autonomic </a:t>
            </a:r>
            <a:r>
              <a:rPr lang="en-US" dirty="0" err="1">
                <a:solidFill>
                  <a:schemeClr val="accent5">
                    <a:lumMod val="50000"/>
                  </a:schemeClr>
                </a:solidFill>
              </a:rPr>
              <a:t>cephalgias</a:t>
            </a:r>
            <a:r>
              <a:rPr lang="en-US" dirty="0">
                <a:solidFill>
                  <a:schemeClr val="accent5">
                    <a:lumMod val="50000"/>
                  </a:schemeClr>
                </a:solidFill>
              </a:rPr>
              <a:t>. </a:t>
            </a:r>
            <a:endParaRPr lang="en-US" dirty="0" smtClean="0">
              <a:solidFill>
                <a:schemeClr val="accent5">
                  <a:lumMod val="50000"/>
                </a:schemeClr>
              </a:solidFill>
            </a:endParaRPr>
          </a:p>
          <a:p>
            <a:r>
              <a:rPr lang="en-US" dirty="0" smtClean="0">
                <a:solidFill>
                  <a:schemeClr val="accent5">
                    <a:lumMod val="50000"/>
                  </a:schemeClr>
                </a:solidFill>
              </a:rPr>
              <a:t>These </a:t>
            </a:r>
            <a:r>
              <a:rPr lang="en-US" dirty="0">
                <a:solidFill>
                  <a:schemeClr val="accent5">
                    <a:lumMod val="50000"/>
                  </a:schemeClr>
                </a:solidFill>
              </a:rPr>
              <a:t>disorders </a:t>
            </a:r>
            <a:r>
              <a:rPr lang="en-US" dirty="0" smtClean="0">
                <a:solidFill>
                  <a:schemeClr val="accent5">
                    <a:lumMod val="50000"/>
                  </a:schemeClr>
                </a:solidFill>
              </a:rPr>
              <a:t>are characterized </a:t>
            </a:r>
            <a:r>
              <a:rPr lang="en-US" dirty="0">
                <a:solidFill>
                  <a:schemeClr val="accent5">
                    <a:lumMod val="50000"/>
                  </a:schemeClr>
                </a:solidFill>
              </a:rPr>
              <a:t>by severe unilateral pain, typically in the first division of the trigeminal nerve (</a:t>
            </a:r>
            <a:r>
              <a:rPr lang="en-US" dirty="0" smtClean="0">
                <a:solidFill>
                  <a:schemeClr val="accent5">
                    <a:lumMod val="50000"/>
                  </a:schemeClr>
                </a:solidFill>
              </a:rPr>
              <a:t>periorbital, frontal</a:t>
            </a:r>
            <a:r>
              <a:rPr lang="en-US" dirty="0">
                <a:solidFill>
                  <a:schemeClr val="accent5">
                    <a:lumMod val="50000"/>
                  </a:schemeClr>
                </a:solidFill>
              </a:rPr>
              <a:t>, temporal), and are accompanied by ipsilateral cranial autonomic </a:t>
            </a:r>
            <a:r>
              <a:rPr lang="en-US" dirty="0" smtClean="0">
                <a:solidFill>
                  <a:schemeClr val="accent5">
                    <a:lumMod val="50000"/>
                  </a:schemeClr>
                </a:solidFill>
              </a:rPr>
              <a:t>symptoms</a:t>
            </a:r>
          </a:p>
        </p:txBody>
      </p:sp>
    </p:spTree>
    <p:extLst>
      <p:ext uri="{BB962C8B-B14F-4D97-AF65-F5344CB8AC3E}">
        <p14:creationId xmlns:p14="http://schemas.microsoft.com/office/powerpoint/2010/main" val="3940131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accent5">
                    <a:lumMod val="50000"/>
                  </a:schemeClr>
                </a:solidFill>
              </a:rPr>
              <a:t>the term “cluster” is derived from this disorder's characteristic short cycles of headache activity (weeks) interrupted by long periods of complete remission (month or years).</a:t>
            </a:r>
          </a:p>
          <a:p>
            <a:endParaRPr lang="en-US" dirty="0"/>
          </a:p>
        </p:txBody>
      </p:sp>
    </p:spTree>
    <p:extLst>
      <p:ext uri="{BB962C8B-B14F-4D97-AF65-F5344CB8AC3E}">
        <p14:creationId xmlns:p14="http://schemas.microsoft.com/office/powerpoint/2010/main" val="1978318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849" y="1174531"/>
            <a:ext cx="11075276" cy="5289330"/>
          </a:xfrm>
        </p:spPr>
        <p:txBody>
          <a:bodyPr>
            <a:normAutofit fontScale="77500" lnSpcReduction="20000"/>
          </a:bodyPr>
          <a:lstStyle/>
          <a:p>
            <a:pPr marL="0" indent="0">
              <a:buNone/>
            </a:pPr>
            <a:r>
              <a:rPr lang="en-US" dirty="0">
                <a:solidFill>
                  <a:schemeClr val="accent5">
                    <a:lumMod val="50000"/>
                  </a:schemeClr>
                </a:solidFill>
              </a:rPr>
              <a:t>A. At least five attacks fulfilling criteria B-D</a:t>
            </a:r>
          </a:p>
          <a:p>
            <a:pPr marL="0" indent="0">
              <a:buNone/>
            </a:pPr>
            <a:r>
              <a:rPr lang="en-US" dirty="0">
                <a:solidFill>
                  <a:schemeClr val="accent5">
                    <a:lumMod val="50000"/>
                  </a:schemeClr>
                </a:solidFill>
              </a:rPr>
              <a:t>B. Severe or very severe unilateral orbital, supraorbital, and/or temporal pain lasting 15–180 minutes (when untreated)</a:t>
            </a:r>
          </a:p>
          <a:p>
            <a:pPr marL="0" indent="0">
              <a:buNone/>
            </a:pPr>
            <a:r>
              <a:rPr lang="en-US" dirty="0">
                <a:solidFill>
                  <a:schemeClr val="accent5">
                    <a:lumMod val="50000"/>
                  </a:schemeClr>
                </a:solidFill>
              </a:rPr>
              <a:t>C. Either or both of the following:</a:t>
            </a:r>
          </a:p>
          <a:p>
            <a:pPr marL="0" indent="0">
              <a:buNone/>
            </a:pPr>
            <a:r>
              <a:rPr lang="en-US" dirty="0" smtClean="0">
                <a:solidFill>
                  <a:schemeClr val="accent5">
                    <a:lumMod val="50000"/>
                  </a:schemeClr>
                </a:solidFill>
              </a:rPr>
              <a:t>    1</a:t>
            </a:r>
            <a:r>
              <a:rPr lang="en-US" dirty="0">
                <a:solidFill>
                  <a:schemeClr val="accent5">
                    <a:lumMod val="50000"/>
                  </a:schemeClr>
                </a:solidFill>
              </a:rPr>
              <a:t>. At least one of the following symptoms or signs, ipsilateral to the headache:</a:t>
            </a:r>
          </a:p>
          <a:p>
            <a:pPr marL="0" indent="0">
              <a:buNone/>
            </a:pPr>
            <a:r>
              <a:rPr lang="en-US" dirty="0" smtClean="0">
                <a:solidFill>
                  <a:schemeClr val="accent5">
                    <a:lumMod val="50000"/>
                  </a:schemeClr>
                </a:solidFill>
              </a:rPr>
              <a:t>             a</a:t>
            </a:r>
            <a:r>
              <a:rPr lang="en-US" dirty="0">
                <a:solidFill>
                  <a:schemeClr val="accent5">
                    <a:lumMod val="50000"/>
                  </a:schemeClr>
                </a:solidFill>
              </a:rPr>
              <a:t>) conjunctival injection and/or lacrimation</a:t>
            </a:r>
          </a:p>
          <a:p>
            <a:pPr marL="0" indent="0">
              <a:buNone/>
            </a:pPr>
            <a:r>
              <a:rPr lang="en-US" dirty="0" smtClean="0">
                <a:solidFill>
                  <a:schemeClr val="accent5">
                    <a:lumMod val="50000"/>
                  </a:schemeClr>
                </a:solidFill>
              </a:rPr>
              <a:t>             b</a:t>
            </a:r>
            <a:r>
              <a:rPr lang="en-US" dirty="0">
                <a:solidFill>
                  <a:schemeClr val="accent5">
                    <a:lumMod val="50000"/>
                  </a:schemeClr>
                </a:solidFill>
              </a:rPr>
              <a:t>) nasal congestion and/or rhinorrhea</a:t>
            </a:r>
          </a:p>
          <a:p>
            <a:pPr marL="0" indent="0">
              <a:buNone/>
            </a:pPr>
            <a:r>
              <a:rPr lang="en-US" dirty="0" smtClean="0">
                <a:solidFill>
                  <a:schemeClr val="accent5">
                    <a:lumMod val="50000"/>
                  </a:schemeClr>
                </a:solidFill>
              </a:rPr>
              <a:t>             c</a:t>
            </a:r>
            <a:r>
              <a:rPr lang="en-US" dirty="0">
                <a:solidFill>
                  <a:schemeClr val="accent5">
                    <a:lumMod val="50000"/>
                  </a:schemeClr>
                </a:solidFill>
              </a:rPr>
              <a:t>) eyelid edema</a:t>
            </a:r>
          </a:p>
          <a:p>
            <a:pPr marL="0" indent="0">
              <a:buNone/>
            </a:pPr>
            <a:r>
              <a:rPr lang="en-US" dirty="0" smtClean="0">
                <a:solidFill>
                  <a:schemeClr val="accent5">
                    <a:lumMod val="50000"/>
                  </a:schemeClr>
                </a:solidFill>
              </a:rPr>
              <a:t>             d</a:t>
            </a:r>
            <a:r>
              <a:rPr lang="en-US" dirty="0">
                <a:solidFill>
                  <a:schemeClr val="accent5">
                    <a:lumMod val="50000"/>
                  </a:schemeClr>
                </a:solidFill>
              </a:rPr>
              <a:t>) forehead and facial sweating</a:t>
            </a:r>
          </a:p>
          <a:p>
            <a:pPr marL="0" indent="0">
              <a:buNone/>
            </a:pPr>
            <a:r>
              <a:rPr lang="en-US" dirty="0" smtClean="0">
                <a:solidFill>
                  <a:schemeClr val="accent5">
                    <a:lumMod val="50000"/>
                  </a:schemeClr>
                </a:solidFill>
              </a:rPr>
              <a:t>             e</a:t>
            </a:r>
            <a:r>
              <a:rPr lang="en-US" dirty="0">
                <a:solidFill>
                  <a:schemeClr val="accent5">
                    <a:lumMod val="50000"/>
                  </a:schemeClr>
                </a:solidFill>
              </a:rPr>
              <a:t>) forehead and facial flushing</a:t>
            </a:r>
          </a:p>
          <a:p>
            <a:pPr marL="0" indent="0">
              <a:buNone/>
            </a:pPr>
            <a:r>
              <a:rPr lang="en-US" dirty="0" smtClean="0">
                <a:solidFill>
                  <a:schemeClr val="accent5">
                    <a:lumMod val="50000"/>
                  </a:schemeClr>
                </a:solidFill>
              </a:rPr>
              <a:t>             f</a:t>
            </a:r>
            <a:r>
              <a:rPr lang="en-US" dirty="0">
                <a:solidFill>
                  <a:schemeClr val="accent5">
                    <a:lumMod val="50000"/>
                  </a:schemeClr>
                </a:solidFill>
              </a:rPr>
              <a:t>) sensation of fullness in the ear</a:t>
            </a:r>
          </a:p>
          <a:p>
            <a:pPr marL="0" indent="0">
              <a:buNone/>
            </a:pPr>
            <a:r>
              <a:rPr lang="en-US" dirty="0" smtClean="0">
                <a:solidFill>
                  <a:schemeClr val="accent5">
                    <a:lumMod val="50000"/>
                  </a:schemeClr>
                </a:solidFill>
              </a:rPr>
              <a:t>             g</a:t>
            </a:r>
            <a:r>
              <a:rPr lang="en-US" dirty="0">
                <a:solidFill>
                  <a:schemeClr val="accent5">
                    <a:lumMod val="50000"/>
                  </a:schemeClr>
                </a:solidFill>
              </a:rPr>
              <a:t>) miosis and/or ptosis</a:t>
            </a:r>
          </a:p>
          <a:p>
            <a:pPr marL="0" indent="0">
              <a:buNone/>
            </a:pPr>
            <a:r>
              <a:rPr lang="en-US" dirty="0" smtClean="0">
                <a:solidFill>
                  <a:schemeClr val="accent5">
                    <a:lumMod val="50000"/>
                  </a:schemeClr>
                </a:solidFill>
              </a:rPr>
              <a:t>     2</a:t>
            </a:r>
            <a:r>
              <a:rPr lang="en-US" dirty="0">
                <a:solidFill>
                  <a:schemeClr val="accent5">
                    <a:lumMod val="50000"/>
                  </a:schemeClr>
                </a:solidFill>
              </a:rPr>
              <a:t>. A sense of restlessness or agitation</a:t>
            </a:r>
          </a:p>
          <a:p>
            <a:pPr marL="0" indent="0">
              <a:buNone/>
            </a:pPr>
            <a:r>
              <a:rPr lang="en-US" dirty="0">
                <a:solidFill>
                  <a:schemeClr val="accent5">
                    <a:lumMod val="50000"/>
                  </a:schemeClr>
                </a:solidFill>
              </a:rPr>
              <a:t>D. Attack frequency from 1 every other day to 8 per day when the disorder is active</a:t>
            </a:r>
          </a:p>
          <a:p>
            <a:pPr marL="0" indent="0">
              <a:buNone/>
            </a:pPr>
            <a:r>
              <a:rPr lang="en-US" dirty="0">
                <a:solidFill>
                  <a:schemeClr val="accent5">
                    <a:lumMod val="50000"/>
                  </a:schemeClr>
                </a:solidFill>
              </a:rPr>
              <a:t>E. Not better accounted for by another ICHD-3 diagnosis</a:t>
            </a:r>
          </a:p>
        </p:txBody>
      </p:sp>
      <p:sp>
        <p:nvSpPr>
          <p:cNvPr id="4" name="TextBox 3"/>
          <p:cNvSpPr txBox="1"/>
          <p:nvPr/>
        </p:nvSpPr>
        <p:spPr>
          <a:xfrm>
            <a:off x="480849" y="354723"/>
            <a:ext cx="4784834" cy="584775"/>
          </a:xfrm>
          <a:prstGeom prst="rect">
            <a:avLst/>
          </a:prstGeom>
          <a:noFill/>
        </p:spPr>
        <p:txBody>
          <a:bodyPr wrap="square" rtlCol="0">
            <a:spAutoFit/>
          </a:bodyPr>
          <a:lstStyle/>
          <a:p>
            <a:r>
              <a:rPr lang="en-US" sz="3200" dirty="0" smtClean="0">
                <a:solidFill>
                  <a:srgbClr val="7030A0"/>
                </a:solidFill>
              </a:rPr>
              <a:t>Cluster headache Criteria</a:t>
            </a:r>
            <a:endParaRPr lang="en-US" sz="3200" dirty="0">
              <a:solidFill>
                <a:srgbClr val="7030A0"/>
              </a:solidFill>
            </a:endParaRPr>
          </a:p>
        </p:txBody>
      </p:sp>
    </p:spTree>
    <p:extLst>
      <p:ext uri="{BB962C8B-B14F-4D97-AF65-F5344CB8AC3E}">
        <p14:creationId xmlns:p14="http://schemas.microsoft.com/office/powerpoint/2010/main" val="454898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chemeClr val="accent5">
                    <a:lumMod val="50000"/>
                  </a:schemeClr>
                </a:solidFill>
              </a:rPr>
              <a:t>Chronic paroxysmal </a:t>
            </a:r>
            <a:r>
              <a:rPr lang="en-US" dirty="0" err="1">
                <a:solidFill>
                  <a:schemeClr val="accent5">
                    <a:lumMod val="50000"/>
                  </a:schemeClr>
                </a:solidFill>
              </a:rPr>
              <a:t>hemicrania</a:t>
            </a:r>
            <a:r>
              <a:rPr lang="en-US" dirty="0">
                <a:solidFill>
                  <a:schemeClr val="accent5">
                    <a:lumMod val="50000"/>
                  </a:schemeClr>
                </a:solidFill>
              </a:rPr>
              <a:t> (CPH) and short-lasting unilateral neuralgiform headaches </a:t>
            </a:r>
            <a:r>
              <a:rPr lang="en-US" dirty="0" smtClean="0">
                <a:solidFill>
                  <a:schemeClr val="accent5">
                    <a:lumMod val="50000"/>
                  </a:schemeClr>
                </a:solidFill>
              </a:rPr>
              <a:t>with </a:t>
            </a:r>
            <a:r>
              <a:rPr lang="en-US" dirty="0">
                <a:solidFill>
                  <a:schemeClr val="accent5">
                    <a:lumMod val="50000"/>
                  </a:schemeClr>
                </a:solidFill>
              </a:rPr>
              <a:t> </a:t>
            </a:r>
            <a:r>
              <a:rPr lang="en-US" dirty="0" smtClean="0">
                <a:solidFill>
                  <a:schemeClr val="accent5">
                    <a:lumMod val="50000"/>
                  </a:schemeClr>
                </a:solidFill>
              </a:rPr>
              <a:t>conjunctival </a:t>
            </a:r>
            <a:r>
              <a:rPr lang="en-US" dirty="0">
                <a:solidFill>
                  <a:schemeClr val="accent5">
                    <a:lumMod val="50000"/>
                  </a:schemeClr>
                </a:solidFill>
              </a:rPr>
              <a:t>injection and tearing (SUNCT) have phenotypic features identical to cluster headache </a:t>
            </a:r>
            <a:r>
              <a:rPr lang="en-US" dirty="0" smtClean="0">
                <a:solidFill>
                  <a:schemeClr val="accent5">
                    <a:lumMod val="50000"/>
                  </a:schemeClr>
                </a:solidFill>
              </a:rPr>
              <a:t>but differ </a:t>
            </a:r>
            <a:r>
              <a:rPr lang="en-US" dirty="0">
                <a:solidFill>
                  <a:schemeClr val="accent5">
                    <a:lumMod val="50000"/>
                  </a:schemeClr>
                </a:solidFill>
              </a:rPr>
              <a:t>in attack frequency and duration</a:t>
            </a:r>
            <a:r>
              <a:rPr lang="en-US" dirty="0" smtClean="0">
                <a:solidFill>
                  <a:schemeClr val="accent5">
                    <a:lumMod val="50000"/>
                  </a:schemeClr>
                </a:solidFill>
              </a:rPr>
              <a:t>.</a:t>
            </a:r>
          </a:p>
          <a:p>
            <a:r>
              <a:rPr lang="en-US" dirty="0" smtClean="0">
                <a:solidFill>
                  <a:schemeClr val="accent5">
                    <a:lumMod val="50000"/>
                  </a:schemeClr>
                </a:solidFill>
              </a:rPr>
              <a:t>CPH </a:t>
            </a:r>
            <a:r>
              <a:rPr lang="en-US" dirty="0">
                <a:solidFill>
                  <a:schemeClr val="accent5">
                    <a:lumMod val="50000"/>
                  </a:schemeClr>
                </a:solidFill>
              </a:rPr>
              <a:t>attacks occur at least five times daily and last between </a:t>
            </a:r>
            <a:r>
              <a:rPr lang="en-US" dirty="0" smtClean="0">
                <a:solidFill>
                  <a:schemeClr val="accent5">
                    <a:lumMod val="50000"/>
                  </a:schemeClr>
                </a:solidFill>
              </a:rPr>
              <a:t>5 and 30 </a:t>
            </a:r>
            <a:r>
              <a:rPr lang="en-US" dirty="0">
                <a:solidFill>
                  <a:schemeClr val="accent5">
                    <a:lumMod val="50000"/>
                  </a:schemeClr>
                </a:solidFill>
              </a:rPr>
              <a:t>minutes. Diagnosis of CPH is confirmed by absolute response to </a:t>
            </a:r>
            <a:r>
              <a:rPr lang="en-US" dirty="0" smtClean="0">
                <a:solidFill>
                  <a:schemeClr val="accent5">
                    <a:lumMod val="50000"/>
                  </a:schemeClr>
                </a:solidFill>
              </a:rPr>
              <a:t>indomethacin. </a:t>
            </a:r>
          </a:p>
          <a:p>
            <a:r>
              <a:rPr lang="en-US" dirty="0" smtClean="0">
                <a:solidFill>
                  <a:schemeClr val="accent5">
                    <a:lumMod val="50000"/>
                  </a:schemeClr>
                </a:solidFill>
              </a:rPr>
              <a:t>SUNCT </a:t>
            </a:r>
            <a:r>
              <a:rPr lang="en-US" dirty="0">
                <a:solidFill>
                  <a:schemeClr val="accent5">
                    <a:lumMod val="50000"/>
                  </a:schemeClr>
                </a:solidFill>
              </a:rPr>
              <a:t>typically recurs dozens or even hundreds of times per day, with durations of </a:t>
            </a:r>
            <a:r>
              <a:rPr lang="en-US" dirty="0" smtClean="0">
                <a:solidFill>
                  <a:schemeClr val="accent5">
                    <a:lumMod val="50000"/>
                  </a:schemeClr>
                </a:solidFill>
              </a:rPr>
              <a:t>1 second </a:t>
            </a:r>
            <a:r>
              <a:rPr lang="en-US" dirty="0">
                <a:solidFill>
                  <a:schemeClr val="accent5">
                    <a:lumMod val="50000"/>
                  </a:schemeClr>
                </a:solidFill>
              </a:rPr>
              <a:t>to </a:t>
            </a:r>
            <a:r>
              <a:rPr lang="en-US" dirty="0" smtClean="0">
                <a:solidFill>
                  <a:schemeClr val="accent5">
                    <a:lumMod val="50000"/>
                  </a:schemeClr>
                </a:solidFill>
              </a:rPr>
              <a:t>5 </a:t>
            </a:r>
            <a:r>
              <a:rPr lang="en-US" dirty="0">
                <a:solidFill>
                  <a:schemeClr val="accent5">
                    <a:lumMod val="50000"/>
                  </a:schemeClr>
                </a:solidFill>
              </a:rPr>
              <a:t>minutes. </a:t>
            </a:r>
          </a:p>
        </p:txBody>
      </p:sp>
    </p:spTree>
    <p:extLst>
      <p:ext uri="{BB962C8B-B14F-4D97-AF65-F5344CB8AC3E}">
        <p14:creationId xmlns:p14="http://schemas.microsoft.com/office/powerpoint/2010/main" val="69649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chemeClr val="accent5">
                    <a:lumMod val="50000"/>
                  </a:schemeClr>
                </a:solidFill>
              </a:rPr>
              <a:t>Headache is one of the most common reasons for presentation to an </a:t>
            </a:r>
            <a:r>
              <a:rPr lang="en-US" dirty="0" smtClean="0">
                <a:solidFill>
                  <a:schemeClr val="accent5">
                    <a:lumMod val="50000"/>
                  </a:schemeClr>
                </a:solidFill>
              </a:rPr>
              <a:t>emergency </a:t>
            </a:r>
            <a:r>
              <a:rPr lang="en-US" dirty="0">
                <a:solidFill>
                  <a:schemeClr val="accent5">
                    <a:lumMod val="50000"/>
                  </a:schemeClr>
                </a:solidFill>
              </a:rPr>
              <a:t>department.</a:t>
            </a:r>
          </a:p>
          <a:p>
            <a:r>
              <a:rPr lang="en-US" dirty="0" smtClean="0">
                <a:solidFill>
                  <a:schemeClr val="accent5">
                    <a:lumMod val="50000"/>
                  </a:schemeClr>
                </a:solidFill>
              </a:rPr>
              <a:t>Headache is classified as primary and secondary.</a:t>
            </a:r>
            <a:endParaRPr lang="en-US" dirty="0">
              <a:solidFill>
                <a:schemeClr val="accent5">
                  <a:lumMod val="50000"/>
                </a:schemeClr>
              </a:solidFill>
            </a:endParaRPr>
          </a:p>
        </p:txBody>
      </p:sp>
    </p:spTree>
    <p:extLst>
      <p:ext uri="{BB962C8B-B14F-4D97-AF65-F5344CB8AC3E}">
        <p14:creationId xmlns:p14="http://schemas.microsoft.com/office/powerpoint/2010/main" val="2524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Primary Headaches</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5">
                    <a:lumMod val="50000"/>
                  </a:schemeClr>
                </a:solidFill>
              </a:rPr>
              <a:t>Primary headaches </a:t>
            </a:r>
            <a:r>
              <a:rPr lang="en-US" dirty="0">
                <a:solidFill>
                  <a:schemeClr val="accent5">
                    <a:lumMod val="50000"/>
                  </a:schemeClr>
                </a:solidFill>
              </a:rPr>
              <a:t>are biologic disorders of the brain that are differentiated on the basis of </a:t>
            </a:r>
            <a:r>
              <a:rPr lang="en-US" dirty="0" smtClean="0">
                <a:solidFill>
                  <a:schemeClr val="accent5">
                    <a:lumMod val="50000"/>
                  </a:schemeClr>
                </a:solidFill>
              </a:rPr>
              <a:t>clinical criteria</a:t>
            </a:r>
          </a:p>
        </p:txBody>
      </p:sp>
    </p:spTree>
    <p:extLst>
      <p:ext uri="{BB962C8B-B14F-4D97-AF65-F5344CB8AC3E}">
        <p14:creationId xmlns:p14="http://schemas.microsoft.com/office/powerpoint/2010/main" val="342645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Types of primary Headaches</a:t>
            </a:r>
            <a:endParaRPr lang="en-US" dirty="0">
              <a:solidFill>
                <a:schemeClr val="accent2">
                  <a:lumMod val="50000"/>
                </a:schemeClr>
              </a:solidFill>
            </a:endParaRPr>
          </a:p>
        </p:txBody>
      </p:sp>
      <p:sp>
        <p:nvSpPr>
          <p:cNvPr id="3" name="Content Placeholder 2"/>
          <p:cNvSpPr>
            <a:spLocks noGrp="1"/>
          </p:cNvSpPr>
          <p:nvPr>
            <p:ph idx="1"/>
          </p:nvPr>
        </p:nvSpPr>
        <p:spPr/>
        <p:txBody>
          <a:bodyPr/>
          <a:lstStyle/>
          <a:p>
            <a:r>
              <a:rPr lang="en-US" b="1" dirty="0">
                <a:solidFill>
                  <a:schemeClr val="accent5">
                    <a:lumMod val="50000"/>
                  </a:schemeClr>
                </a:solidFill>
              </a:rPr>
              <a:t>Migraine</a:t>
            </a:r>
          </a:p>
          <a:p>
            <a:r>
              <a:rPr lang="en-US" b="1" dirty="0">
                <a:solidFill>
                  <a:schemeClr val="accent5">
                    <a:lumMod val="50000"/>
                  </a:schemeClr>
                </a:solidFill>
              </a:rPr>
              <a:t>Tension-Type Headache</a:t>
            </a:r>
          </a:p>
          <a:p>
            <a:r>
              <a:rPr lang="en-US" b="1" dirty="0">
                <a:solidFill>
                  <a:schemeClr val="accent5">
                    <a:lumMod val="50000"/>
                  </a:schemeClr>
                </a:solidFill>
              </a:rPr>
              <a:t>Trigeminal Autonomic </a:t>
            </a:r>
            <a:r>
              <a:rPr lang="en-US" b="1" dirty="0" err="1" smtClean="0">
                <a:solidFill>
                  <a:schemeClr val="accent5">
                    <a:lumMod val="50000"/>
                  </a:schemeClr>
                </a:solidFill>
              </a:rPr>
              <a:t>Cephalalgias</a:t>
            </a:r>
            <a:endParaRPr lang="en-US" b="1" dirty="0" smtClean="0">
              <a:solidFill>
                <a:schemeClr val="accent5">
                  <a:lumMod val="50000"/>
                </a:schemeClr>
              </a:solidFill>
            </a:endParaRPr>
          </a:p>
          <a:p>
            <a:r>
              <a:rPr lang="en-US" b="1" dirty="0">
                <a:solidFill>
                  <a:schemeClr val="accent5">
                    <a:lumMod val="50000"/>
                  </a:schemeClr>
                </a:solidFill>
              </a:rPr>
              <a:t>Other Primary Headache </a:t>
            </a:r>
            <a:r>
              <a:rPr lang="en-US" b="1" dirty="0" smtClean="0">
                <a:solidFill>
                  <a:schemeClr val="accent5">
                    <a:lumMod val="50000"/>
                  </a:schemeClr>
                </a:solidFill>
              </a:rPr>
              <a:t>Disorders </a:t>
            </a:r>
            <a:r>
              <a:rPr lang="en-US" dirty="0" smtClean="0">
                <a:solidFill>
                  <a:schemeClr val="accent5">
                    <a:lumMod val="50000"/>
                  </a:schemeClr>
                </a:solidFill>
              </a:rPr>
              <a:t>(like primary </a:t>
            </a:r>
            <a:r>
              <a:rPr lang="en-US" dirty="0">
                <a:solidFill>
                  <a:schemeClr val="accent5">
                    <a:lumMod val="50000"/>
                  </a:schemeClr>
                </a:solidFill>
              </a:rPr>
              <a:t>cough </a:t>
            </a:r>
            <a:r>
              <a:rPr lang="en-US" dirty="0" smtClean="0">
                <a:solidFill>
                  <a:schemeClr val="accent5">
                    <a:lumMod val="50000"/>
                  </a:schemeClr>
                </a:solidFill>
              </a:rPr>
              <a:t>headache, primary </a:t>
            </a:r>
            <a:r>
              <a:rPr lang="en-US" dirty="0">
                <a:solidFill>
                  <a:schemeClr val="accent5">
                    <a:lumMod val="50000"/>
                  </a:schemeClr>
                </a:solidFill>
              </a:rPr>
              <a:t>exercise </a:t>
            </a:r>
            <a:r>
              <a:rPr lang="en-US" dirty="0" smtClean="0">
                <a:solidFill>
                  <a:schemeClr val="accent5">
                    <a:lumMod val="50000"/>
                  </a:schemeClr>
                </a:solidFill>
              </a:rPr>
              <a:t>headache and primary </a:t>
            </a:r>
            <a:r>
              <a:rPr lang="en-US" dirty="0">
                <a:solidFill>
                  <a:schemeClr val="accent5">
                    <a:lumMod val="50000"/>
                  </a:schemeClr>
                </a:solidFill>
              </a:rPr>
              <a:t>headache associated with sexual </a:t>
            </a:r>
            <a:r>
              <a:rPr lang="en-US" dirty="0" smtClean="0">
                <a:solidFill>
                  <a:schemeClr val="accent5">
                    <a:lumMod val="50000"/>
                  </a:schemeClr>
                </a:solidFill>
              </a:rPr>
              <a:t>activity )</a:t>
            </a:r>
            <a:endParaRPr lang="en-US" dirty="0">
              <a:solidFill>
                <a:schemeClr val="accent5">
                  <a:lumMod val="50000"/>
                </a:schemeClr>
              </a:solidFill>
            </a:endParaRPr>
          </a:p>
          <a:p>
            <a:endParaRPr lang="en-US" b="1" dirty="0"/>
          </a:p>
          <a:p>
            <a:endParaRPr lang="en-US" dirty="0"/>
          </a:p>
        </p:txBody>
      </p:sp>
    </p:spTree>
    <p:extLst>
      <p:ext uri="{BB962C8B-B14F-4D97-AF65-F5344CB8AC3E}">
        <p14:creationId xmlns:p14="http://schemas.microsoft.com/office/powerpoint/2010/main" val="321207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Secondary Headaches</a:t>
            </a:r>
            <a:endParaRPr lang="en-US" dirty="0">
              <a:solidFill>
                <a:schemeClr val="accent6">
                  <a:lumMod val="50000"/>
                </a:schemeClr>
              </a:solidFill>
            </a:endParaRPr>
          </a:p>
        </p:txBody>
      </p:sp>
      <p:sp>
        <p:nvSpPr>
          <p:cNvPr id="3" name="Content Placeholder 2"/>
          <p:cNvSpPr>
            <a:spLocks noGrp="1"/>
          </p:cNvSpPr>
          <p:nvPr>
            <p:ph idx="1"/>
          </p:nvPr>
        </p:nvSpPr>
        <p:spPr>
          <a:xfrm>
            <a:off x="838200" y="1825625"/>
            <a:ext cx="6484883" cy="4351338"/>
          </a:xfrm>
        </p:spPr>
        <p:txBody>
          <a:bodyPr>
            <a:normAutofit/>
          </a:bodyPr>
          <a:lstStyle/>
          <a:p>
            <a:r>
              <a:rPr lang="en-US" dirty="0">
                <a:solidFill>
                  <a:schemeClr val="accent5">
                    <a:lumMod val="50000"/>
                  </a:schemeClr>
                </a:solidFill>
              </a:rPr>
              <a:t>Secondary headache disorders are defined by identifiable </a:t>
            </a:r>
            <a:r>
              <a:rPr lang="en-US" dirty="0" smtClean="0">
                <a:solidFill>
                  <a:schemeClr val="accent5">
                    <a:lumMod val="50000"/>
                  </a:schemeClr>
                </a:solidFill>
              </a:rPr>
              <a:t>organic causation and </a:t>
            </a:r>
            <a:r>
              <a:rPr lang="en-US" dirty="0">
                <a:solidFill>
                  <a:schemeClr val="accent5">
                    <a:lumMod val="50000"/>
                  </a:schemeClr>
                </a:solidFill>
              </a:rPr>
              <a:t>typically display one of the </a:t>
            </a:r>
            <a:r>
              <a:rPr lang="en-US" dirty="0" smtClean="0">
                <a:solidFill>
                  <a:schemeClr val="accent5">
                    <a:lumMod val="50000"/>
                  </a:schemeClr>
                </a:solidFill>
              </a:rPr>
              <a:t>clinical </a:t>
            </a:r>
            <a:r>
              <a:rPr lang="en-US" dirty="0">
                <a:solidFill>
                  <a:srgbClr val="FF0000"/>
                </a:solidFill>
              </a:rPr>
              <a:t>“red flags</a:t>
            </a:r>
            <a:r>
              <a:rPr lang="en-US" dirty="0" smtClean="0">
                <a:solidFill>
                  <a:srgbClr val="FF0000"/>
                </a:solidFill>
              </a:rPr>
              <a:t>.”</a:t>
            </a:r>
            <a:endParaRPr lang="en-US" dirty="0">
              <a:solidFill>
                <a:srgbClr val="FF0000"/>
              </a:solidFill>
            </a:endParaRPr>
          </a:p>
          <a:p>
            <a:endParaRPr lang="en-US" dirty="0"/>
          </a:p>
        </p:txBody>
      </p:sp>
    </p:spTree>
    <p:extLst>
      <p:ext uri="{BB962C8B-B14F-4D97-AF65-F5344CB8AC3E}">
        <p14:creationId xmlns:p14="http://schemas.microsoft.com/office/powerpoint/2010/main" val="119369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Red flags for headache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solidFill>
                  <a:srgbClr val="FF0000"/>
                </a:solidFill>
              </a:rPr>
              <a:t>(S)</a:t>
            </a:r>
            <a:r>
              <a:rPr lang="en-US" dirty="0">
                <a:solidFill>
                  <a:schemeClr val="accent5">
                    <a:lumMod val="50000"/>
                  </a:schemeClr>
                </a:solidFill>
              </a:rPr>
              <a:t> New headache in patients with cancer or immunosuppression or in pregnant </a:t>
            </a:r>
            <a:r>
              <a:rPr lang="en-US" dirty="0" smtClean="0">
                <a:solidFill>
                  <a:schemeClr val="accent5">
                    <a:lumMod val="50000"/>
                  </a:schemeClr>
                </a:solidFill>
              </a:rPr>
              <a:t>women or if there is </a:t>
            </a:r>
            <a:r>
              <a:rPr lang="en-US" dirty="0" smtClean="0">
                <a:solidFill>
                  <a:srgbClr val="FF0000"/>
                </a:solidFill>
              </a:rPr>
              <a:t>s</a:t>
            </a:r>
            <a:r>
              <a:rPr lang="en-US" dirty="0" smtClean="0">
                <a:solidFill>
                  <a:schemeClr val="accent5">
                    <a:lumMod val="50000"/>
                  </a:schemeClr>
                </a:solidFill>
              </a:rPr>
              <a:t>ystemic symptoms and signs</a:t>
            </a:r>
          </a:p>
          <a:p>
            <a:r>
              <a:rPr lang="en-US" dirty="0" smtClean="0">
                <a:solidFill>
                  <a:srgbClr val="FF0000"/>
                </a:solidFill>
              </a:rPr>
              <a:t>(</a:t>
            </a:r>
            <a:r>
              <a:rPr lang="en-US" dirty="0">
                <a:solidFill>
                  <a:srgbClr val="FF0000"/>
                </a:solidFill>
              </a:rPr>
              <a:t>N)</a:t>
            </a:r>
            <a:r>
              <a:rPr lang="en-US" dirty="0">
                <a:solidFill>
                  <a:schemeClr val="accent5">
                    <a:lumMod val="50000"/>
                  </a:schemeClr>
                </a:solidFill>
              </a:rPr>
              <a:t> </a:t>
            </a:r>
            <a:r>
              <a:rPr lang="en-US" dirty="0">
                <a:solidFill>
                  <a:srgbClr val="FF0000"/>
                </a:solidFill>
              </a:rPr>
              <a:t>N</a:t>
            </a:r>
            <a:r>
              <a:rPr lang="en-US" dirty="0">
                <a:solidFill>
                  <a:schemeClr val="accent5">
                    <a:lumMod val="50000"/>
                  </a:schemeClr>
                </a:solidFill>
              </a:rPr>
              <a:t>eurologic </a:t>
            </a:r>
            <a:r>
              <a:rPr lang="en-US" dirty="0" smtClean="0">
                <a:solidFill>
                  <a:schemeClr val="accent5">
                    <a:lumMod val="50000"/>
                  </a:schemeClr>
                </a:solidFill>
              </a:rPr>
              <a:t>symptoms and signs</a:t>
            </a:r>
          </a:p>
          <a:p>
            <a:r>
              <a:rPr lang="en-US" dirty="0">
                <a:solidFill>
                  <a:srgbClr val="FF0000"/>
                </a:solidFill>
              </a:rPr>
              <a:t>(O)</a:t>
            </a:r>
            <a:r>
              <a:rPr lang="en-US" dirty="0">
                <a:solidFill>
                  <a:schemeClr val="accent5">
                    <a:lumMod val="50000"/>
                  </a:schemeClr>
                </a:solidFill>
              </a:rPr>
              <a:t> New headache in persons younger than 5 years or </a:t>
            </a:r>
            <a:r>
              <a:rPr lang="en-US" dirty="0">
                <a:solidFill>
                  <a:srgbClr val="FF0000"/>
                </a:solidFill>
              </a:rPr>
              <a:t>o</a:t>
            </a:r>
            <a:r>
              <a:rPr lang="en-US" dirty="0">
                <a:solidFill>
                  <a:schemeClr val="accent5">
                    <a:lumMod val="50000"/>
                  </a:schemeClr>
                </a:solidFill>
              </a:rPr>
              <a:t>lder than 50 </a:t>
            </a:r>
            <a:r>
              <a:rPr lang="en-US" dirty="0" smtClean="0">
                <a:solidFill>
                  <a:schemeClr val="accent5">
                    <a:lumMod val="50000"/>
                  </a:schemeClr>
                </a:solidFill>
              </a:rPr>
              <a:t>years</a:t>
            </a:r>
          </a:p>
          <a:p>
            <a:r>
              <a:rPr lang="en-US" dirty="0">
                <a:solidFill>
                  <a:srgbClr val="FF0000"/>
                </a:solidFill>
              </a:rPr>
              <a:t>(O)</a:t>
            </a:r>
            <a:r>
              <a:rPr lang="en-US" dirty="0">
                <a:solidFill>
                  <a:schemeClr val="accent5">
                    <a:lumMod val="50000"/>
                  </a:schemeClr>
                </a:solidFill>
              </a:rPr>
              <a:t> Sudden-</a:t>
            </a:r>
            <a:r>
              <a:rPr lang="en-US" dirty="0">
                <a:solidFill>
                  <a:srgbClr val="FF0000"/>
                </a:solidFill>
              </a:rPr>
              <a:t>o</a:t>
            </a:r>
            <a:r>
              <a:rPr lang="en-US" dirty="0">
                <a:solidFill>
                  <a:schemeClr val="accent5">
                    <a:lumMod val="50000"/>
                  </a:schemeClr>
                </a:solidFill>
              </a:rPr>
              <a:t>nset or thunderclap </a:t>
            </a:r>
            <a:r>
              <a:rPr lang="en-US" dirty="0" smtClean="0">
                <a:solidFill>
                  <a:schemeClr val="accent5">
                    <a:lumMod val="50000"/>
                  </a:schemeClr>
                </a:solidFill>
              </a:rPr>
              <a:t>attack</a:t>
            </a:r>
            <a:endParaRPr lang="en-US" dirty="0">
              <a:solidFill>
                <a:schemeClr val="accent5">
                  <a:lumMod val="50000"/>
                </a:schemeClr>
              </a:solidFill>
            </a:endParaRPr>
          </a:p>
          <a:p>
            <a:r>
              <a:rPr lang="en-US" dirty="0" smtClean="0">
                <a:solidFill>
                  <a:srgbClr val="FF0000"/>
                </a:solidFill>
              </a:rPr>
              <a:t>(P)</a:t>
            </a:r>
            <a:r>
              <a:rPr lang="en-US" dirty="0" smtClean="0">
                <a:solidFill>
                  <a:schemeClr val="accent5">
                    <a:lumMod val="50000"/>
                  </a:schemeClr>
                </a:solidFill>
              </a:rPr>
              <a:t> </a:t>
            </a:r>
            <a:r>
              <a:rPr lang="en-US" dirty="0">
                <a:solidFill>
                  <a:srgbClr val="FF0000"/>
                </a:solidFill>
              </a:rPr>
              <a:t>P</a:t>
            </a:r>
            <a:r>
              <a:rPr lang="en-US" dirty="0">
                <a:solidFill>
                  <a:schemeClr val="accent5">
                    <a:lumMod val="50000"/>
                  </a:schemeClr>
                </a:solidFill>
              </a:rPr>
              <a:t>rogression or fundamental change in headache pattern</a:t>
            </a:r>
          </a:p>
          <a:p>
            <a:endParaRPr lang="en-US" dirty="0" smtClean="0"/>
          </a:p>
        </p:txBody>
      </p:sp>
    </p:spTree>
    <p:extLst>
      <p:ext uri="{BB962C8B-B14F-4D97-AF65-F5344CB8AC3E}">
        <p14:creationId xmlns:p14="http://schemas.microsoft.com/office/powerpoint/2010/main" val="372674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Types of secondary headaches</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a:bodyPr>
          <a:lstStyle/>
          <a:p>
            <a:r>
              <a:rPr lang="en-US" dirty="0">
                <a:solidFill>
                  <a:schemeClr val="accent5">
                    <a:lumMod val="50000"/>
                  </a:schemeClr>
                </a:solidFill>
              </a:rPr>
              <a:t>Posttraumatic headache</a:t>
            </a:r>
          </a:p>
          <a:p>
            <a:r>
              <a:rPr lang="en-US" dirty="0">
                <a:solidFill>
                  <a:schemeClr val="accent5">
                    <a:lumMod val="50000"/>
                  </a:schemeClr>
                </a:solidFill>
              </a:rPr>
              <a:t>Headache attributed to cranial or cervical vascular disorder</a:t>
            </a:r>
          </a:p>
          <a:p>
            <a:r>
              <a:rPr lang="en-US" dirty="0">
                <a:solidFill>
                  <a:schemeClr val="accent5">
                    <a:lumMod val="50000"/>
                  </a:schemeClr>
                </a:solidFill>
              </a:rPr>
              <a:t>Ischemic stroke or transient ischemic attack</a:t>
            </a:r>
          </a:p>
          <a:p>
            <a:r>
              <a:rPr lang="en-US" dirty="0">
                <a:solidFill>
                  <a:schemeClr val="accent5">
                    <a:lumMod val="50000"/>
                  </a:schemeClr>
                </a:solidFill>
              </a:rPr>
              <a:t>Parenchymal or subarachnoid hemorrhage</a:t>
            </a:r>
          </a:p>
          <a:p>
            <a:r>
              <a:rPr lang="en-US" dirty="0">
                <a:solidFill>
                  <a:schemeClr val="accent5">
                    <a:lumMod val="50000"/>
                  </a:schemeClr>
                </a:solidFill>
              </a:rPr>
              <a:t>Brain neoplasia</a:t>
            </a:r>
          </a:p>
          <a:p>
            <a:r>
              <a:rPr lang="en-US" dirty="0">
                <a:solidFill>
                  <a:schemeClr val="accent5">
                    <a:lumMod val="50000"/>
                  </a:schemeClr>
                </a:solidFill>
              </a:rPr>
              <a:t>Medication overuse headache</a:t>
            </a:r>
          </a:p>
          <a:p>
            <a:r>
              <a:rPr lang="en-US" dirty="0">
                <a:solidFill>
                  <a:schemeClr val="accent5">
                    <a:lumMod val="50000"/>
                  </a:schemeClr>
                </a:solidFill>
              </a:rPr>
              <a:t>Headache attributed to infection like </a:t>
            </a:r>
            <a:r>
              <a:rPr lang="fr-FR" dirty="0">
                <a:solidFill>
                  <a:schemeClr val="accent5">
                    <a:lumMod val="50000"/>
                  </a:schemeClr>
                </a:solidFill>
              </a:rPr>
              <a:t>(</a:t>
            </a:r>
            <a:r>
              <a:rPr lang="fr-FR" dirty="0" err="1">
                <a:solidFill>
                  <a:schemeClr val="accent5">
                    <a:lumMod val="50000"/>
                  </a:schemeClr>
                </a:solidFill>
              </a:rPr>
              <a:t>meningitis</a:t>
            </a:r>
            <a:r>
              <a:rPr lang="fr-FR" dirty="0">
                <a:solidFill>
                  <a:schemeClr val="accent5">
                    <a:lumMod val="50000"/>
                  </a:schemeClr>
                </a:solidFill>
              </a:rPr>
              <a:t>, </a:t>
            </a:r>
            <a:r>
              <a:rPr lang="fr-FR" dirty="0" err="1">
                <a:solidFill>
                  <a:schemeClr val="accent5">
                    <a:lumMod val="50000"/>
                  </a:schemeClr>
                </a:solidFill>
              </a:rPr>
              <a:t>encephalitis</a:t>
            </a:r>
            <a:r>
              <a:rPr lang="fr-FR" dirty="0">
                <a:solidFill>
                  <a:schemeClr val="accent5">
                    <a:lumMod val="50000"/>
                  </a:schemeClr>
                </a:solidFill>
              </a:rPr>
              <a:t>, </a:t>
            </a:r>
            <a:r>
              <a:rPr lang="fr-FR" dirty="0" err="1">
                <a:solidFill>
                  <a:schemeClr val="accent5">
                    <a:lumMod val="50000"/>
                  </a:schemeClr>
                </a:solidFill>
              </a:rPr>
              <a:t>brain</a:t>
            </a:r>
            <a:r>
              <a:rPr lang="fr-FR" dirty="0">
                <a:solidFill>
                  <a:schemeClr val="accent5">
                    <a:lumMod val="50000"/>
                  </a:schemeClr>
                </a:solidFill>
              </a:rPr>
              <a:t> abscess, </a:t>
            </a:r>
            <a:r>
              <a:rPr lang="en-US" dirty="0">
                <a:solidFill>
                  <a:schemeClr val="accent5">
                    <a:lumMod val="50000"/>
                  </a:schemeClr>
                </a:solidFill>
              </a:rPr>
              <a:t>systemic bacterial </a:t>
            </a:r>
            <a:r>
              <a:rPr lang="en-US" dirty="0" smtClean="0">
                <a:solidFill>
                  <a:schemeClr val="accent5">
                    <a:lumMod val="50000"/>
                  </a:schemeClr>
                </a:solidFill>
              </a:rPr>
              <a:t>infection and </a:t>
            </a:r>
            <a:r>
              <a:rPr lang="en-US" dirty="0">
                <a:solidFill>
                  <a:schemeClr val="accent5">
                    <a:lumMod val="50000"/>
                  </a:schemeClr>
                </a:solidFill>
              </a:rPr>
              <a:t>viral syndrome)</a:t>
            </a:r>
          </a:p>
          <a:p>
            <a:endParaRPr lang="en-US" dirty="0"/>
          </a:p>
        </p:txBody>
      </p:sp>
    </p:spTree>
    <p:extLst>
      <p:ext uri="{BB962C8B-B14F-4D97-AF65-F5344CB8AC3E}">
        <p14:creationId xmlns:p14="http://schemas.microsoft.com/office/powerpoint/2010/main" val="243415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Thunderclap Headache</a:t>
            </a:r>
          </a:p>
        </p:txBody>
      </p:sp>
      <p:sp>
        <p:nvSpPr>
          <p:cNvPr id="3" name="Content Placeholder 2"/>
          <p:cNvSpPr>
            <a:spLocks noGrp="1"/>
          </p:cNvSpPr>
          <p:nvPr>
            <p:ph idx="1"/>
          </p:nvPr>
        </p:nvSpPr>
        <p:spPr/>
        <p:txBody>
          <a:bodyPr/>
          <a:lstStyle/>
          <a:p>
            <a:r>
              <a:rPr lang="en-US" dirty="0">
                <a:solidFill>
                  <a:schemeClr val="accent5">
                    <a:lumMod val="50000"/>
                  </a:schemeClr>
                </a:solidFill>
              </a:rPr>
              <a:t>The term thunderclap headache is applied to severe headaches that reach maximum intensity within </a:t>
            </a:r>
            <a:r>
              <a:rPr lang="en-US" dirty="0" smtClean="0">
                <a:solidFill>
                  <a:schemeClr val="accent5">
                    <a:lumMod val="50000"/>
                  </a:schemeClr>
                </a:solidFill>
              </a:rPr>
              <a:t>1 minute</a:t>
            </a:r>
            <a:r>
              <a:rPr lang="en-US" dirty="0">
                <a:solidFill>
                  <a:schemeClr val="accent5">
                    <a:lumMod val="50000"/>
                  </a:schemeClr>
                </a:solidFill>
              </a:rPr>
              <a:t>. </a:t>
            </a:r>
            <a:endParaRPr lang="en-US" dirty="0" smtClean="0">
              <a:solidFill>
                <a:schemeClr val="accent5">
                  <a:lumMod val="50000"/>
                </a:schemeClr>
              </a:solidFill>
            </a:endParaRPr>
          </a:p>
          <a:p>
            <a:r>
              <a:rPr lang="en-US" dirty="0" smtClean="0">
                <a:solidFill>
                  <a:schemeClr val="accent5">
                    <a:lumMod val="50000"/>
                  </a:schemeClr>
                </a:solidFill>
              </a:rPr>
              <a:t>The </a:t>
            </a:r>
            <a:r>
              <a:rPr lang="en-US" dirty="0">
                <a:solidFill>
                  <a:schemeClr val="accent5">
                    <a:lumMod val="50000"/>
                  </a:schemeClr>
                </a:solidFill>
              </a:rPr>
              <a:t>patient characteristically describes an attack as “the worst headache of my life.” </a:t>
            </a:r>
            <a:endParaRPr lang="en-US" dirty="0" smtClean="0">
              <a:solidFill>
                <a:schemeClr val="accent5">
                  <a:lumMod val="50000"/>
                </a:schemeClr>
              </a:solidFill>
            </a:endParaRPr>
          </a:p>
        </p:txBody>
      </p:sp>
    </p:spTree>
    <p:extLst>
      <p:ext uri="{BB962C8B-B14F-4D97-AF65-F5344CB8AC3E}">
        <p14:creationId xmlns:p14="http://schemas.microsoft.com/office/powerpoint/2010/main" val="2775132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accent5">
                    <a:lumMod val="50000"/>
                  </a:schemeClr>
                </a:solidFill>
              </a:rPr>
              <a:t>Although many benign primary headache syndromes can present with severe pain, the abrupt onset and rapid escalation of thunderclap headache signal the potential for serious intracranial disorders, most commonly subarachnoid hemorrhage (SAH)</a:t>
            </a:r>
          </a:p>
          <a:p>
            <a:endParaRPr lang="en-US" dirty="0"/>
          </a:p>
        </p:txBody>
      </p:sp>
    </p:spTree>
    <p:extLst>
      <p:ext uri="{BB962C8B-B14F-4D97-AF65-F5344CB8AC3E}">
        <p14:creationId xmlns:p14="http://schemas.microsoft.com/office/powerpoint/2010/main" val="379889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1002</Words>
  <Application>Microsoft Office PowerPoint</Application>
  <PresentationFormat>Widescreen</PresentationFormat>
  <Paragraphs>91</Paragraphs>
  <Slides>18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1_Office Theme</vt:lpstr>
      <vt:lpstr>Approach to the Patient with Headache</vt:lpstr>
      <vt:lpstr>PowerPoint Presentation</vt:lpstr>
      <vt:lpstr>Primary Headaches</vt:lpstr>
      <vt:lpstr>Types of primary Headaches</vt:lpstr>
      <vt:lpstr>Secondary Headaches</vt:lpstr>
      <vt:lpstr>Red flags for headache</vt:lpstr>
      <vt:lpstr>Types of secondary headaches</vt:lpstr>
      <vt:lpstr>Thunderclap Headache</vt:lpstr>
      <vt:lpstr>PowerPoint Presentation</vt:lpstr>
      <vt:lpstr>Migraine headache</vt:lpstr>
      <vt:lpstr>Migraine aura</vt:lpstr>
      <vt:lpstr>Tension-Type Headache</vt:lpstr>
      <vt:lpstr>PowerPoint Presentation</vt:lpstr>
      <vt:lpstr>Tension Headache criteria</vt:lpstr>
      <vt:lpstr>Cluster Headache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the Patient with Headache</dc:title>
  <dc:creator>Ahmed Salim</dc:creator>
  <cp:lastModifiedBy>Ahmed Salim</cp:lastModifiedBy>
  <cp:revision>14</cp:revision>
  <dcterms:created xsi:type="dcterms:W3CDTF">2017-04-16T21:31:14Z</dcterms:created>
  <dcterms:modified xsi:type="dcterms:W3CDTF">2018-04-02T22:36:24Z</dcterms:modified>
</cp:coreProperties>
</file>